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6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73" r:id="rId12"/>
    <p:sldId id="272" r:id="rId13"/>
    <p:sldId id="271" r:id="rId14"/>
    <p:sldId id="277" r:id="rId15"/>
    <p:sldId id="266" r:id="rId16"/>
    <p:sldId id="268" r:id="rId17"/>
    <p:sldId id="267" r:id="rId18"/>
    <p:sldId id="270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64" autoAdjust="0"/>
    <p:restoredTop sz="75918" autoAdjust="0"/>
  </p:normalViewPr>
  <p:slideViewPr>
    <p:cSldViewPr snapToGrid="0" snapToObjects="1">
      <p:cViewPr varScale="1">
        <p:scale>
          <a:sx n="83" d="100"/>
          <a:sy n="83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FE240-3E3E-AA42-B5D8-D30FB5F08885}" type="datetimeFigureOut">
              <a:rPr kumimoji="1" lang="zh-TW" altLang="en-US" smtClean="0"/>
              <a:t>18/11/27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99B82-FB1D-8F44-A485-FD004F2587D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325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 smtClean="0"/>
          </a:p>
          <a:p>
            <a:pPr>
              <a:spcAft>
                <a:spcPts val="0"/>
              </a:spcAft>
            </a:pPr>
            <a:r>
              <a:rPr lang="en-US" altLang="zh-TW" sz="1200" dirty="0" smtClean="0">
                <a:solidFill>
                  <a:srgbClr val="F79646"/>
                </a:solidFill>
                <a:effectLst/>
                <a:latin typeface="新細明體"/>
                <a:ea typeface="+mn-ea"/>
                <a:cs typeface="Times New Roman"/>
              </a:rPr>
              <a:t> </a:t>
            </a:r>
            <a:endParaRPr lang="en-US" altLang="zh-TW" sz="1200" dirty="0" smtClean="0">
              <a:effectLst/>
              <a:latin typeface="Times"/>
              <a:ea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sz="1200" dirty="0" smtClean="0">
                <a:solidFill>
                  <a:srgbClr val="000000"/>
                </a:solidFill>
                <a:effectLst/>
                <a:latin typeface="Times"/>
                <a:ea typeface="+mn-ea"/>
                <a:cs typeface="Times New Roman"/>
              </a:rPr>
              <a:t>《酷瓜人生》（法文：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 &lt;Ma vide de </a:t>
            </a:r>
            <a:r>
              <a:rPr lang="en-US" altLang="zh-TW" sz="1200" dirty="0" err="1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Courgette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&gt; 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英文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: &lt;My Life as a Zucchini&gt;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）。是一部瑞士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-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法國聯合出品的法語發音停格動畫。動畫故事改編自作家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Gilles Paris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所寫的小說＜酷瓜的自傳＞（</a:t>
            </a:r>
            <a:r>
              <a:rPr lang="en-US" altLang="zh-TW" sz="1200" dirty="0" err="1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Autobiographie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 </a:t>
            </a:r>
            <a:r>
              <a:rPr lang="en-US" altLang="zh-TW" sz="1200" dirty="0" err="1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d'une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 </a:t>
            </a:r>
            <a:r>
              <a:rPr lang="en-US" altLang="zh-TW" sz="1200" dirty="0" err="1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Courgette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）。導演首先在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2010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年以短片 《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Zucchini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》 試探了一下水溫後獲得肯定，便於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2016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年以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1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小時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10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分鐘的長片問世。出品之後獲得許多影展好評：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2017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年美國奧斯卡最佳動畫長片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 (Academy Award Best Animated Feature)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題名、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2016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年法國安錫國際動畫影展長片類最佳影片水晶獎得獎 （</a:t>
            </a:r>
            <a:r>
              <a:rPr lang="en-US" altLang="zh-TW" sz="1200" dirty="0" err="1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Annecey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 International Animated Film Festival </a:t>
            </a:r>
            <a:r>
              <a:rPr lang="en-US" altLang="zh-TW" sz="1200" dirty="0" smtClean="0">
                <a:solidFill>
                  <a:srgbClr val="222222"/>
                </a:solidFill>
                <a:effectLst/>
                <a:latin typeface="新細明體"/>
                <a:ea typeface="+mn-ea"/>
                <a:cs typeface="Times New Roman"/>
              </a:rPr>
              <a:t>Cristal Award for Best Feature</a:t>
            </a:r>
            <a:r>
              <a:rPr lang="zh-TW" altLang="zh-TW" sz="1200" dirty="0" smtClean="0">
                <a:solidFill>
                  <a:srgbClr val="222222"/>
                </a:solidFill>
                <a:effectLst/>
                <a:latin typeface="新細明體"/>
                <a:ea typeface="+mn-ea"/>
                <a:cs typeface="Times New Roman"/>
              </a:rPr>
              <a:t>）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Times"/>
                <a:ea typeface="+mn-ea"/>
                <a:cs typeface="Times New Roman"/>
              </a:rPr>
              <a:t>以及觀眾票選獎得獎（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Audience Award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），和凱薩獎最佳改編劇本和最佳動畫片得獎</a:t>
            </a:r>
            <a:r>
              <a:rPr lang="en-US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...</a:t>
            </a:r>
            <a:r>
              <a:rPr lang="zh-TW" altLang="zh-TW" sz="1200" dirty="0" smtClean="0">
                <a:solidFill>
                  <a:srgbClr val="000000"/>
                </a:solidFill>
                <a:effectLst/>
                <a:latin typeface="新細明體"/>
                <a:ea typeface="+mn-ea"/>
                <a:cs typeface="Times New Roman"/>
              </a:rPr>
              <a:t>等二十幾項獲獎及題名。</a:t>
            </a:r>
            <a:endParaRPr lang="en-US" altLang="zh-TW" sz="1200" dirty="0" smtClean="0">
              <a:effectLst/>
              <a:latin typeface="Times"/>
              <a:ea typeface="+mn-ea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9B82-FB1D-8F44-A485-FD004F2587D2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1486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瑞士籍導演</a:t>
            </a:r>
            <a:r>
              <a:rPr lang="zh-TW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克勞德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巴拉斯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Claude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Barras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以下簡稱巴拉斯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1973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年出生於瑞士的謝爾（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Sierre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），曾經到法國里昂的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École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Emile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Cohl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學習，擁有人類學與數位影像的文憑，以及在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ECAL (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École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Cantonale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d’Art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Lausanne)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學習電腦繪圖，也在瑞士的日內瓦從事自由插畫家的工作，因此組成了這一跨國製作的團隊。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9B82-FB1D-8F44-A485-FD004F2587D2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89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抽像表現主義，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9B82-FB1D-8F44-A485-FD004F2587D2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141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你自己有沒有對於什麼東西特別有感覺？或者會特別讓你想到一些人呢？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9B82-FB1D-8F44-A485-FD004F2587D2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4233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每個孩子的故事集結起來有點像是社會問題的縮影。還記得他們父母故事有哪些嗎？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西蒙：非法用藥問題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碧亞：被遣返的母親，非法移民問題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豬豬：媽媽重複性的動作可能是強迫症，精神疾病的問題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阿梅：爸爸竊盜，為了給孩子更好的，物質生活與經濟問題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愛麗絲：爸爸對她做了不當行為，可能是家庭暴力或者性侵害問題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酷瓜：父母離異與媽媽的酗酒問題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卡蜜：爸爸殺害媽媽後自殺，情續控管與槍械問題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警察：“有時候是孩子拋棄父母”，獨居老人的隱憂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9B82-FB1D-8F44-A485-FD004F2587D2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332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關心一個人有好多種不同的方式，有時候甚至看起來不像在關心呢！影片裡的西蒙非常有個性的用了自己的方式，說說看他如何去表達關心？如果是你，你看到一位新來的苦瓜臉，你會怎麼關心他？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談關懷的方式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9B82-FB1D-8F44-A485-FD004F2587D2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72233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西蒙用自己與他人的故事協助酷瓜說出自己的故事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酷瓜從卡蜜的身上看見初到育幼院的自己更幫助彼此走出來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警察用“有時候是孩子拋棄父母“來讓孩子也換個角度思考不是只有大人會犯錯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9B82-FB1D-8F44-A485-FD004F2587D2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290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標題上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張含標題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含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、物件和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圖片的區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，上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《</a:t>
            </a:r>
            <a:r>
              <a:rPr kumimoji="1" lang="zh-TW" altLang="en-US" dirty="0" smtClean="0"/>
              <a:t>酷瓜人生</a:t>
            </a:r>
            <a:r>
              <a:rPr kumimoji="1" lang="en-US" altLang="zh-TW" dirty="0" smtClean="0"/>
              <a:t>》	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800" dirty="0" smtClean="0">
                <a:solidFill>
                  <a:schemeClr val="accent1"/>
                </a:solidFill>
              </a:rPr>
              <a:t>     </a:t>
            </a:r>
            <a:r>
              <a:rPr kumimoji="1" lang="zh-TW" altLang="en-US" sz="2800" dirty="0" smtClean="0">
                <a:solidFill>
                  <a:schemeClr val="accent1"/>
                </a:solidFill>
              </a:rPr>
              <a:t>比真實人生還真實的偶動畫</a:t>
            </a:r>
            <a:endParaRPr kumimoji="1" lang="zh-TW" altLang="en-US" sz="2800" dirty="0">
              <a:solidFill>
                <a:schemeClr val="accent1"/>
              </a:solidFill>
            </a:endParaRPr>
          </a:p>
        </p:txBody>
      </p:sp>
      <p:pic>
        <p:nvPicPr>
          <p:cNvPr id="4" name="圖片 3" descr="my_life_as_a_zucchini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91" y="590094"/>
            <a:ext cx="4583545" cy="335649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58200" y="324914"/>
            <a:ext cx="2107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>
                <a:solidFill>
                  <a:srgbClr val="990000"/>
                </a:solidFill>
              </a:rPr>
              <a:t>國家電影中心＆府中</a:t>
            </a:r>
            <a:r>
              <a:rPr kumimoji="1" lang="en-US" altLang="zh-TW" sz="2400" dirty="0" smtClean="0">
                <a:solidFill>
                  <a:srgbClr val="990000"/>
                </a:solidFill>
              </a:rPr>
              <a:t>15</a:t>
            </a:r>
          </a:p>
          <a:p>
            <a:endParaRPr kumimoji="1" lang="en-US" altLang="zh-TW" sz="2400" dirty="0">
              <a:solidFill>
                <a:srgbClr val="990000"/>
              </a:solidFill>
            </a:endParaRPr>
          </a:p>
          <a:p>
            <a:r>
              <a:rPr kumimoji="1" lang="zh-TW" altLang="en-US" sz="2400" dirty="0" smtClean="0">
                <a:solidFill>
                  <a:srgbClr val="990000"/>
                </a:solidFill>
              </a:rPr>
              <a:t>講師：</a:t>
            </a:r>
            <a:r>
              <a:rPr kumimoji="1" lang="en-US" altLang="zh-TW" sz="2400" dirty="0" smtClean="0">
                <a:solidFill>
                  <a:srgbClr val="990000"/>
                </a:solidFill>
              </a:rPr>
              <a:t> </a:t>
            </a:r>
            <a:r>
              <a:rPr kumimoji="1" lang="zh-TW" altLang="en-US" sz="2400" dirty="0" smtClean="0">
                <a:solidFill>
                  <a:srgbClr val="990000"/>
                </a:solidFill>
              </a:rPr>
              <a:t>顏維萱</a:t>
            </a:r>
            <a:endParaRPr kumimoji="1" lang="zh-TW" altLang="en-US" sz="2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3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453827"/>
            <a:ext cx="6508377" cy="1143000"/>
          </a:xfrm>
        </p:spPr>
        <p:txBody>
          <a:bodyPr/>
          <a:lstStyle/>
          <a:p>
            <a:r>
              <a:rPr kumimoji="1" lang="zh-TW" altLang="en-US" dirty="0" smtClean="0"/>
              <a:t>風箏與啤酒罐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 descr="Screen Shot 2018-09-20 at 下午3.43.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b="7556"/>
          <a:stretch/>
        </p:blipFill>
        <p:spPr>
          <a:xfrm>
            <a:off x="0" y="1723891"/>
            <a:ext cx="9144000" cy="49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0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5415221"/>
            <a:ext cx="6508377" cy="710942"/>
          </a:xfrm>
        </p:spPr>
        <p:txBody>
          <a:bodyPr/>
          <a:lstStyle/>
          <a:p>
            <a:r>
              <a:rPr kumimoji="1" lang="zh-TW" altLang="en-US" dirty="0" smtClean="0"/>
              <a:t>寶寶</a:t>
            </a:r>
            <a:endParaRPr kumimoji="1" lang="zh-TW" altLang="en-US" dirty="0"/>
          </a:p>
        </p:txBody>
      </p:sp>
      <p:pic>
        <p:nvPicPr>
          <p:cNvPr id="4" name="圖片 3" descr="Screen Shot 2018-09-20 at 下午11.43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72228"/>
            <a:ext cx="6546047" cy="45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5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5624572"/>
            <a:ext cx="6508377" cy="501591"/>
          </a:xfrm>
        </p:spPr>
        <p:txBody>
          <a:bodyPr/>
          <a:lstStyle/>
          <a:p>
            <a:r>
              <a:rPr kumimoji="1" lang="zh-TW" altLang="en-US" dirty="0" smtClean="0"/>
              <a:t>小鳥家庭</a:t>
            </a:r>
            <a:endParaRPr kumimoji="1" lang="zh-TW" altLang="en-US" dirty="0"/>
          </a:p>
        </p:txBody>
      </p:sp>
      <p:pic>
        <p:nvPicPr>
          <p:cNvPr id="4" name="圖片 3" descr="Screen Shot 2018-09-20 at 下午11.42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4" y="914400"/>
            <a:ext cx="6688152" cy="459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1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5052345"/>
            <a:ext cx="6508377" cy="1073818"/>
          </a:xfrm>
        </p:spPr>
        <p:txBody>
          <a:bodyPr/>
          <a:lstStyle/>
          <a:p>
            <a:r>
              <a:rPr kumimoji="1" lang="zh-TW" altLang="en-US" dirty="0" smtClean="0"/>
              <a:t>小船</a:t>
            </a:r>
            <a:endParaRPr kumimoji="1" lang="zh-TW" altLang="en-US" dirty="0"/>
          </a:p>
        </p:txBody>
      </p:sp>
      <p:pic>
        <p:nvPicPr>
          <p:cNvPr id="4" name="圖片 3" descr="Screen Shot 2018-09-20 at 下午11.4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" y="279135"/>
            <a:ext cx="7210488" cy="458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9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5749331"/>
            <a:ext cx="6508377" cy="376832"/>
          </a:xfrm>
        </p:spPr>
        <p:txBody>
          <a:bodyPr>
            <a:normAutofit lnSpcReduction="10000"/>
          </a:bodyPr>
          <a:lstStyle/>
          <a:p>
            <a:r>
              <a:rPr kumimoji="1" lang="zh-TW" altLang="en-US" dirty="0" smtClean="0"/>
              <a:t>卡夫卡變蟲記</a:t>
            </a:r>
            <a:endParaRPr kumimoji="1" lang="en-US" altLang="zh-TW" dirty="0" smtClean="0"/>
          </a:p>
          <a:p>
            <a:pPr marL="0" indent="0">
              <a:buNone/>
            </a:pPr>
            <a:endParaRPr kumimoji="1" lang="zh-TW" altLang="en-US" dirty="0"/>
          </a:p>
        </p:txBody>
      </p:sp>
      <p:pic>
        <p:nvPicPr>
          <p:cNvPr id="4" name="圖片 3" descr="Screen Shot 2018-09-21 at 上午12.03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04746"/>
            <a:ext cx="6556117" cy="53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8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你有發現這些符號嗎？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2209800"/>
            <a:ext cx="7580869" cy="3916363"/>
          </a:xfrm>
        </p:spPr>
        <p:txBody>
          <a:bodyPr>
            <a:normAutofit fontScale="40000" lnSpcReduction="20000"/>
          </a:bodyPr>
          <a:lstStyle/>
          <a:p>
            <a:r>
              <a:rPr lang="zh-TW" altLang="zh-TW" sz="11200" dirty="0" smtClean="0"/>
              <a:t>閣樓</a:t>
            </a:r>
            <a:r>
              <a:rPr lang="en-US" altLang="zh-TW" sz="11200" dirty="0"/>
              <a:t> </a:t>
            </a:r>
            <a:r>
              <a:rPr lang="en-US" altLang="zh-TW" sz="11200" dirty="0" smtClean="0"/>
              <a:t>     </a:t>
            </a:r>
            <a:r>
              <a:rPr lang="zh-TW" altLang="zh-TW" sz="11200" dirty="0" smtClean="0"/>
              <a:t>風箏</a:t>
            </a:r>
            <a:r>
              <a:rPr lang="en-US" altLang="zh-TW" sz="11200" dirty="0" smtClean="0"/>
              <a:t>       </a:t>
            </a:r>
            <a:r>
              <a:rPr lang="zh-TW" altLang="zh-TW" sz="11200" dirty="0" smtClean="0"/>
              <a:t>啤酒罐</a:t>
            </a:r>
            <a:endParaRPr lang="en-US" altLang="zh-TW" sz="11200" dirty="0"/>
          </a:p>
          <a:p>
            <a:r>
              <a:rPr lang="zh-TW" altLang="zh-TW" sz="11200" dirty="0" smtClean="0"/>
              <a:t>雞</a:t>
            </a:r>
            <a:r>
              <a:rPr lang="en-US" altLang="zh-TW" sz="11200" dirty="0"/>
              <a:t> </a:t>
            </a:r>
            <a:r>
              <a:rPr lang="en-US" altLang="zh-TW" sz="11200" dirty="0" smtClean="0"/>
              <a:t>          </a:t>
            </a:r>
            <a:r>
              <a:rPr lang="zh-TW" altLang="zh-TW" sz="11200" dirty="0" smtClean="0"/>
              <a:t>水</a:t>
            </a:r>
            <a:r>
              <a:rPr lang="en-US" altLang="zh-TW" sz="11200" dirty="0" smtClean="0"/>
              <a:t>          </a:t>
            </a:r>
            <a:r>
              <a:rPr lang="zh-TW" altLang="zh-TW" sz="11200" dirty="0" smtClean="0"/>
              <a:t>小船</a:t>
            </a:r>
            <a:endParaRPr lang="en-US" altLang="zh-TW" sz="11200" dirty="0"/>
          </a:p>
          <a:p>
            <a:r>
              <a:rPr lang="zh-TW" altLang="zh-TW" sz="11200" dirty="0" smtClean="0"/>
              <a:t>鳥巢</a:t>
            </a:r>
            <a:r>
              <a:rPr lang="en-US" altLang="zh-TW" sz="11200" dirty="0"/>
              <a:t> </a:t>
            </a:r>
            <a:r>
              <a:rPr lang="en-US" altLang="zh-TW" sz="11200" dirty="0" smtClean="0"/>
              <a:t>     </a:t>
            </a:r>
            <a:r>
              <a:rPr lang="zh-TW" altLang="zh-TW" sz="11200" dirty="0" smtClean="0"/>
              <a:t>蛋</a:t>
            </a:r>
            <a:r>
              <a:rPr lang="en-US" altLang="zh-TW" sz="11200" dirty="0" smtClean="0"/>
              <a:t>           </a:t>
            </a:r>
            <a:r>
              <a:rPr lang="zh-TW" altLang="zh-TW" sz="11200" dirty="0" smtClean="0"/>
              <a:t>寶寶</a:t>
            </a:r>
            <a:endParaRPr lang="en-US" altLang="zh-TW" sz="11200" dirty="0"/>
          </a:p>
          <a:p>
            <a:r>
              <a:rPr lang="zh-TW" altLang="zh-TW" sz="11200" dirty="0"/>
              <a:t>天氣圖</a:t>
            </a:r>
            <a:r>
              <a:rPr lang="zh-TW" altLang="zh-TW" sz="11200" dirty="0" smtClean="0"/>
              <a:t>案</a:t>
            </a:r>
            <a:r>
              <a:rPr lang="en-US" altLang="zh-TW" sz="11200" dirty="0" smtClean="0"/>
              <a:t>     </a:t>
            </a:r>
            <a:r>
              <a:rPr lang="zh-TW" altLang="en-US" sz="11200" dirty="0" smtClean="0"/>
              <a:t>卡夫卡變蟲記</a:t>
            </a:r>
            <a:endParaRPr lang="en-US" altLang="zh-TW" sz="11200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069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2800" dirty="0" smtClean="0">
                <a:solidFill>
                  <a:srgbClr val="990000"/>
                </a:solidFill>
              </a:rPr>
              <a:t>每個孩子的</a:t>
            </a:r>
            <a:r>
              <a:rPr lang="zh-TW" altLang="en-US" sz="2800" dirty="0" smtClean="0">
                <a:solidFill>
                  <a:srgbClr val="990000"/>
                </a:solidFill>
              </a:rPr>
              <a:t>故事也反映著社會問題：</a:t>
            </a:r>
            <a:endParaRPr lang="en-US" altLang="zh-TW" sz="2800" dirty="0">
              <a:solidFill>
                <a:srgbClr val="99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2209800"/>
            <a:ext cx="8083248" cy="3916363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>
                <a:solidFill>
                  <a:schemeClr val="tx1"/>
                </a:solidFill>
              </a:rPr>
              <a:t>西蒙：非法用藥問題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</a:p>
          <a:p>
            <a:r>
              <a:rPr lang="zh-TW" altLang="zh-TW" dirty="0">
                <a:solidFill>
                  <a:schemeClr val="tx1"/>
                </a:solidFill>
              </a:rPr>
              <a:t>碧亞：被遣返的母親，非法移民問題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chemeClr val="tx1"/>
                </a:solidFill>
              </a:rPr>
              <a:t>豬豬：媽媽重複性的動作可能是強迫症，精神疾病的問題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chemeClr val="tx1"/>
                </a:solidFill>
              </a:rPr>
              <a:t>阿梅：爸爸竊盜，為了給孩子更好的，物質生活與經濟問題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chemeClr val="tx1"/>
                </a:solidFill>
              </a:rPr>
              <a:t>愛麗絲：爸爸對她做了不當行為，</a:t>
            </a:r>
            <a:r>
              <a:rPr lang="zh-TW" altLang="zh-TW" dirty="0" smtClean="0">
                <a:solidFill>
                  <a:schemeClr val="tx1"/>
                </a:solidFill>
              </a:rPr>
              <a:t>可能家庭</a:t>
            </a:r>
            <a:r>
              <a:rPr lang="zh-TW" altLang="zh-TW" dirty="0">
                <a:solidFill>
                  <a:schemeClr val="tx1"/>
                </a:solidFill>
              </a:rPr>
              <a:t>暴力或者性侵害問題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chemeClr val="tx1"/>
                </a:solidFill>
              </a:rPr>
              <a:t>酷瓜：父母離異與媽媽的酗酒問題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</a:p>
          <a:p>
            <a:r>
              <a:rPr lang="zh-TW" altLang="zh-TW" dirty="0">
                <a:solidFill>
                  <a:schemeClr val="tx1"/>
                </a:solidFill>
              </a:rPr>
              <a:t>卡蜜</a:t>
            </a:r>
            <a:r>
              <a:rPr lang="zh-TW" altLang="zh-TW" dirty="0" smtClean="0">
                <a:solidFill>
                  <a:schemeClr val="tx1"/>
                </a:solidFill>
              </a:rPr>
              <a:t>：情續控管與槍械</a:t>
            </a:r>
            <a:r>
              <a:rPr lang="zh-TW" altLang="zh-TW" dirty="0">
                <a:solidFill>
                  <a:schemeClr val="tx1"/>
                </a:solidFill>
              </a:rPr>
              <a:t>問題 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chemeClr val="tx1"/>
                </a:solidFill>
              </a:rPr>
              <a:t>警察：“有時候是孩子拋棄父母”，獨居老人的隱憂</a:t>
            </a:r>
            <a:endParaRPr lang="en-US" altLang="zh-TW" dirty="0">
              <a:solidFill>
                <a:schemeClr val="tx1"/>
              </a:solidFill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603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關心一個人的方式好多種歐！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400" dirty="0" smtClean="0">
                <a:solidFill>
                  <a:schemeClr val="tx1"/>
                </a:solidFill>
              </a:rPr>
              <a:t>如果是你，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zh-TW" sz="2800" dirty="0" smtClean="0">
                <a:solidFill>
                  <a:schemeClr val="tx1"/>
                </a:solidFill>
              </a:rPr>
              <a:t>你</a:t>
            </a:r>
            <a:r>
              <a:rPr lang="zh-TW" altLang="zh-TW" sz="2800" dirty="0">
                <a:solidFill>
                  <a:schemeClr val="tx1"/>
                </a:solidFill>
              </a:rPr>
              <a:t>看到一位新來</a:t>
            </a:r>
            <a:r>
              <a:rPr lang="zh-TW" altLang="zh-TW" sz="2800" dirty="0" smtClean="0">
                <a:solidFill>
                  <a:schemeClr val="tx1"/>
                </a:solidFill>
              </a:rPr>
              <a:t>的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zh-TW" sz="2800" dirty="0" smtClean="0">
                <a:solidFill>
                  <a:schemeClr val="tx1"/>
                </a:solidFill>
              </a:rPr>
              <a:t>苦瓜臉你會怎麼關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zh-TW" sz="2800" dirty="0" smtClean="0">
                <a:solidFill>
                  <a:schemeClr val="tx1"/>
                </a:solidFill>
              </a:rPr>
              <a:t>心</a:t>
            </a:r>
            <a:r>
              <a:rPr lang="zh-TW" altLang="zh-TW" sz="2800" dirty="0">
                <a:solidFill>
                  <a:schemeClr val="tx1"/>
                </a:solidFill>
              </a:rPr>
              <a:t>他？</a:t>
            </a:r>
            <a:endParaRPr lang="en-US" altLang="zh-TW" sz="2800" dirty="0">
              <a:solidFill>
                <a:schemeClr val="tx1"/>
              </a:solidFill>
            </a:endParaRPr>
          </a:p>
          <a:p>
            <a:endParaRPr kumimoji="1" lang="zh-TW" altLang="en-US" dirty="0"/>
          </a:p>
        </p:txBody>
      </p:sp>
      <p:pic>
        <p:nvPicPr>
          <p:cNvPr id="4" name="圖片 3" descr="tumblr_ova40hsWNF1qb78f7o2_4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21" y="2879520"/>
            <a:ext cx="4827716" cy="36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11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設身處地思考，你可以幫助人！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2209800"/>
            <a:ext cx="8139068" cy="3916363"/>
          </a:xfrm>
        </p:spPr>
        <p:txBody>
          <a:bodyPr/>
          <a:lstStyle/>
          <a:p>
            <a:r>
              <a:rPr lang="zh-TW" altLang="zh-TW" sz="2400" dirty="0" smtClean="0">
                <a:solidFill>
                  <a:schemeClr val="tx1"/>
                </a:solidFill>
              </a:rPr>
              <a:t>西蒙</a:t>
            </a:r>
            <a:r>
              <a:rPr lang="zh-TW" altLang="en-US" sz="2400" dirty="0" smtClean="0">
                <a:solidFill>
                  <a:schemeClr val="tx1"/>
                </a:solidFill>
              </a:rPr>
              <a:t>藉由分享</a:t>
            </a:r>
            <a:r>
              <a:rPr lang="zh-TW" altLang="zh-TW" sz="2400" dirty="0" smtClean="0">
                <a:solidFill>
                  <a:schemeClr val="tx1"/>
                </a:solidFill>
              </a:rPr>
              <a:t>自己與</a:t>
            </a:r>
            <a:r>
              <a:rPr lang="zh-TW" altLang="zh-TW" sz="2400" dirty="0">
                <a:solidFill>
                  <a:schemeClr val="tx1"/>
                </a:solidFill>
              </a:rPr>
              <a:t>他人的</a:t>
            </a:r>
            <a:r>
              <a:rPr lang="zh-TW" altLang="zh-TW" sz="2400" dirty="0" smtClean="0">
                <a:solidFill>
                  <a:schemeClr val="tx1"/>
                </a:solidFill>
              </a:rPr>
              <a:t>故事</a:t>
            </a:r>
            <a:r>
              <a:rPr lang="zh-TW" altLang="en-US" sz="2400" dirty="0" smtClean="0">
                <a:solidFill>
                  <a:schemeClr val="tx1"/>
                </a:solidFill>
              </a:rPr>
              <a:t>，</a:t>
            </a:r>
            <a:r>
              <a:rPr lang="zh-TW" altLang="zh-TW" sz="2400" dirty="0" smtClean="0">
                <a:solidFill>
                  <a:schemeClr val="tx1"/>
                </a:solidFill>
              </a:rPr>
              <a:t>協助酷瓜說</a:t>
            </a:r>
            <a:r>
              <a:rPr lang="zh-TW" altLang="zh-TW" sz="2400" dirty="0">
                <a:solidFill>
                  <a:schemeClr val="tx1"/>
                </a:solidFill>
              </a:rPr>
              <a:t>出自己的故事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zh-TW" sz="2400" dirty="0">
                <a:solidFill>
                  <a:schemeClr val="tx1"/>
                </a:solidFill>
              </a:rPr>
              <a:t>酷瓜從卡蜜的身上看見初到育幼院的</a:t>
            </a:r>
            <a:r>
              <a:rPr lang="zh-TW" altLang="zh-TW" sz="2400" dirty="0" smtClean="0">
                <a:solidFill>
                  <a:schemeClr val="tx1"/>
                </a:solidFill>
              </a:rPr>
              <a:t>自己</a:t>
            </a:r>
            <a:r>
              <a:rPr lang="zh-TW" altLang="en-US" sz="2400" dirty="0" smtClean="0">
                <a:solidFill>
                  <a:schemeClr val="tx1"/>
                </a:solidFill>
              </a:rPr>
              <a:t>，體會到卡蜜的感受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zh-TW" sz="2400" dirty="0">
                <a:solidFill>
                  <a:schemeClr val="tx1"/>
                </a:solidFill>
              </a:rPr>
              <a:t>警察用“有時候是孩子拋棄父母“來讓孩子也換個角度</a:t>
            </a:r>
            <a:r>
              <a:rPr lang="zh-TW" altLang="zh-TW" sz="2400" dirty="0" smtClean="0">
                <a:solidFill>
                  <a:schemeClr val="tx1"/>
                </a:solidFill>
              </a:rPr>
              <a:t>思考</a:t>
            </a:r>
            <a:r>
              <a:rPr lang="zh-TW" altLang="en-US" sz="2400" dirty="0" smtClean="0">
                <a:solidFill>
                  <a:schemeClr val="tx1"/>
                </a:solidFill>
              </a:rPr>
              <a:t>大人與小孩也都有彼此的煩惱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3200" dirty="0" smtClean="0">
              <a:solidFill>
                <a:schemeClr val="accent1"/>
              </a:solidFill>
            </a:endParaRPr>
          </a:p>
          <a:p>
            <a:endParaRPr kumimoji="1" lang="zh-TW" altLang="en-US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5593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altLang="zh-TW" dirty="0"/>
              <a:t> </a:t>
            </a:r>
            <a:r>
              <a:rPr lang="zh-TW" altLang="en-US" dirty="0" smtClean="0"/>
              <a:t>學習培養同理心，培養愛。</a:t>
            </a:r>
            <a:endParaRPr kumimoji="1" lang="zh-TW" altLang="en-US" dirty="0"/>
          </a:p>
        </p:txBody>
      </p:sp>
      <p:pic>
        <p:nvPicPr>
          <p:cNvPr id="4" name="內容版面配置區 3" descr="my-life-as-a-zucchini-image-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r="3200"/>
          <a:stretch>
            <a:fillRect/>
          </a:stretch>
        </p:blipFill>
        <p:spPr>
          <a:xfrm>
            <a:off x="818733" y="2274950"/>
            <a:ext cx="7233289" cy="4352573"/>
          </a:xfrm>
        </p:spPr>
      </p:pic>
    </p:spTree>
    <p:extLst>
      <p:ext uri="{BB962C8B-B14F-4D97-AF65-F5344CB8AC3E}">
        <p14:creationId xmlns:p14="http://schemas.microsoft.com/office/powerpoint/2010/main" val="47935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座談目標：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/>
              <a:t>了解影片背景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認識簡約的美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發現象徵的運用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從電影認知社會問題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找尋關</a:t>
            </a:r>
            <a:r>
              <a:rPr kumimoji="1" lang="zh-TW" altLang="en-US" sz="2800" dirty="0"/>
              <a:t>心的</a:t>
            </a:r>
            <a:r>
              <a:rPr kumimoji="1" lang="zh-TW" altLang="en-US" sz="2800" dirty="0" smtClean="0"/>
              <a:t>方法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培養同理與愛</a:t>
            </a:r>
            <a:endParaRPr kumimoji="1" lang="en-US" altLang="zh-TW" sz="2800" dirty="0" smtClean="0"/>
          </a:p>
          <a:p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349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6074" y="732962"/>
            <a:ext cx="6508377" cy="1143000"/>
          </a:xfrm>
        </p:spPr>
        <p:txBody>
          <a:bodyPr/>
          <a:lstStyle/>
          <a:p>
            <a:r>
              <a:rPr kumimoji="1" lang="zh-TW" altLang="en-US" dirty="0" smtClean="0"/>
              <a:t>謝謝大家！</a:t>
            </a:r>
            <a:endParaRPr kumimoji="1" lang="zh-TW" altLang="en-US" dirty="0"/>
          </a:p>
        </p:txBody>
      </p:sp>
      <p:pic>
        <p:nvPicPr>
          <p:cNvPr id="4" name="內容版面配置區 3" descr="im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1333"/>
          <a:stretch>
            <a:fillRect/>
          </a:stretch>
        </p:blipFill>
        <p:spPr>
          <a:xfrm>
            <a:off x="806074" y="2057400"/>
            <a:ext cx="7539004" cy="4536534"/>
          </a:xfrm>
        </p:spPr>
      </p:pic>
    </p:spTree>
    <p:extLst>
      <p:ext uri="{BB962C8B-B14F-4D97-AF65-F5344CB8AC3E}">
        <p14:creationId xmlns:p14="http://schemas.microsoft.com/office/powerpoint/2010/main" val="10275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關於</a:t>
            </a:r>
            <a:r>
              <a:rPr kumimoji="1" lang="en-US" altLang="zh-TW" dirty="0" smtClean="0"/>
              <a:t>《</a:t>
            </a:r>
            <a:r>
              <a:rPr kumimoji="1" lang="zh-TW" altLang="en-US" dirty="0" smtClean="0"/>
              <a:t>酷瓜人生</a:t>
            </a:r>
            <a:r>
              <a:rPr kumimoji="1" lang="en-US" altLang="zh-TW" dirty="0" smtClean="0"/>
              <a:t>》</a:t>
            </a:r>
            <a:r>
              <a:rPr kumimoji="1" lang="zh-TW" altLang="en-US" dirty="0" smtClean="0"/>
              <a:t>電影小檔案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2209800"/>
            <a:ext cx="7943698" cy="39163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新細明體"/>
                <a:cs typeface="Times New Roman"/>
              </a:rPr>
              <a:t>片名</a:t>
            </a:r>
            <a:r>
              <a:rPr lang="en-US" altLang="zh-TW" dirty="0" smtClean="0">
                <a:solidFill>
                  <a:srgbClr val="000000"/>
                </a:solidFill>
                <a:latin typeface="新細明體"/>
                <a:cs typeface="Times New Roman"/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  <a:latin typeface="新細明體"/>
                <a:cs typeface="Times New Roman"/>
              </a:rPr>
              <a:t>原文：</a:t>
            </a:r>
            <a:r>
              <a:rPr lang="en-US" altLang="zh-TW" dirty="0" smtClean="0">
                <a:solidFill>
                  <a:srgbClr val="000000"/>
                </a:solidFill>
                <a:latin typeface="新細明體"/>
                <a:cs typeface="Times New Roman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cs typeface="Times New Roman"/>
              </a:rPr>
              <a:t>&lt;Ma vide de </a:t>
            </a:r>
            <a:r>
              <a:rPr lang="en-US" altLang="zh-TW" dirty="0" err="1">
                <a:solidFill>
                  <a:srgbClr val="000000"/>
                </a:solidFill>
                <a:latin typeface="新細明體"/>
                <a:cs typeface="Times New Roman"/>
              </a:rPr>
              <a:t>Courgette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cs typeface="Times New Roman"/>
              </a:rPr>
              <a:t>&gt; </a:t>
            </a:r>
            <a:endParaRPr lang="en-US" altLang="zh-TW" dirty="0" smtClean="0">
              <a:solidFill>
                <a:srgbClr val="000000"/>
              </a:solidFill>
              <a:latin typeface="新細明體"/>
              <a:cs typeface="Times New Roman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新細明體"/>
                <a:cs typeface="Times New Roman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新細明體"/>
                <a:cs typeface="Times New Roman"/>
              </a:rPr>
              <a:t>            </a:t>
            </a:r>
            <a:r>
              <a:rPr lang="zh-TW" altLang="zh-TW" dirty="0" smtClean="0">
                <a:solidFill>
                  <a:srgbClr val="000000"/>
                </a:solidFill>
                <a:latin typeface="新細明體"/>
                <a:cs typeface="Times New Roman"/>
              </a:rPr>
              <a:t>英文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cs typeface="Times New Roman"/>
              </a:rPr>
              <a:t>: </a:t>
            </a:r>
            <a:r>
              <a:rPr lang="en-US" altLang="zh-TW" dirty="0" smtClean="0">
                <a:solidFill>
                  <a:srgbClr val="000000"/>
                </a:solidFill>
                <a:latin typeface="新細明體"/>
                <a:cs typeface="Times New Roman"/>
              </a:rPr>
              <a:t> &lt;My </a:t>
            </a:r>
            <a:r>
              <a:rPr lang="en-US" altLang="zh-TW" dirty="0">
                <a:solidFill>
                  <a:srgbClr val="000000"/>
                </a:solidFill>
                <a:latin typeface="新細明體"/>
                <a:cs typeface="Times New Roman"/>
              </a:rPr>
              <a:t>Life as a Zucchini</a:t>
            </a:r>
            <a:r>
              <a:rPr lang="en-US" altLang="zh-TW" dirty="0" smtClean="0">
                <a:solidFill>
                  <a:srgbClr val="000000"/>
                </a:solidFill>
                <a:latin typeface="新細明體"/>
                <a:cs typeface="Times New Roman"/>
              </a:rPr>
              <a:t>&gt;</a:t>
            </a:r>
            <a:endParaRPr kumimoji="1" lang="en-US" altLang="zh-TW" dirty="0" smtClean="0"/>
          </a:p>
          <a:p>
            <a:r>
              <a:rPr kumimoji="1" lang="zh-TW" altLang="en-US" dirty="0" smtClean="0"/>
              <a:t>片長</a:t>
            </a:r>
            <a:r>
              <a:rPr kumimoji="1" lang="en-US" altLang="zh-TW" dirty="0" smtClean="0"/>
              <a:t>1</a:t>
            </a:r>
            <a:r>
              <a:rPr kumimoji="1" lang="zh-TW" altLang="en-US" dirty="0" smtClean="0"/>
              <a:t>小時</a:t>
            </a:r>
            <a:r>
              <a:rPr kumimoji="1" lang="en-US" altLang="zh-TW" dirty="0" smtClean="0"/>
              <a:t>10</a:t>
            </a:r>
            <a:r>
              <a:rPr kumimoji="1" lang="zh-TW" altLang="en-US" dirty="0" smtClean="0"/>
              <a:t>分鐘</a:t>
            </a:r>
            <a:r>
              <a:rPr kumimoji="1" lang="en-US" altLang="zh-TW" dirty="0" smtClean="0"/>
              <a:t>, </a:t>
            </a:r>
            <a:r>
              <a:rPr kumimoji="1" lang="zh-TW" altLang="en-US" dirty="0" smtClean="0"/>
              <a:t>（長片標準通常是</a:t>
            </a:r>
            <a:r>
              <a:rPr kumimoji="1" lang="en-US" altLang="zh-TW" dirty="0" smtClean="0"/>
              <a:t> 70~210</a:t>
            </a:r>
            <a:r>
              <a:rPr kumimoji="1" lang="zh-TW" altLang="en-US" dirty="0" smtClean="0"/>
              <a:t>分鐘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）</a:t>
            </a:r>
            <a:endParaRPr kumimoji="1" lang="en-US" altLang="zh-TW" dirty="0" smtClean="0"/>
          </a:p>
          <a:p>
            <a:r>
              <a:rPr kumimoji="1" lang="zh-TW" altLang="en-US" dirty="0" smtClean="0"/>
              <a:t>瑞士與法國跨國合作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，以法文發音</a:t>
            </a:r>
            <a:endParaRPr kumimoji="1" lang="en-US" altLang="zh-TW" dirty="0" smtClean="0"/>
          </a:p>
          <a:p>
            <a:r>
              <a:rPr kumimoji="1" lang="en-US" altLang="zh-TW" dirty="0" smtClean="0"/>
              <a:t>2017</a:t>
            </a:r>
            <a:r>
              <a:rPr kumimoji="1" lang="zh-TW" altLang="en-US" dirty="0" smtClean="0"/>
              <a:t>年美國奧斯卡最佳長篇動畫題名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（當年得獎：</a:t>
            </a:r>
            <a:r>
              <a:rPr kumimoji="1" lang="en-US" altLang="zh-TW" dirty="0" smtClean="0"/>
              <a:t>《</a:t>
            </a:r>
            <a:r>
              <a:rPr kumimoji="1" lang="zh-TW" altLang="en-US" dirty="0" smtClean="0"/>
              <a:t>動物方城市</a:t>
            </a:r>
            <a:r>
              <a:rPr kumimoji="1" lang="en-US" altLang="zh-TW" dirty="0" smtClean="0"/>
              <a:t>》</a:t>
            </a:r>
            <a:r>
              <a:rPr kumimoji="1" lang="zh-TW" altLang="en-US" dirty="0" smtClean="0"/>
              <a:t>）</a:t>
            </a:r>
            <a:endParaRPr kumimoji="1" lang="en-US" altLang="zh-TW" dirty="0" smtClean="0"/>
          </a:p>
          <a:p>
            <a:r>
              <a:rPr kumimoji="1" lang="en-US" altLang="zh-TW" dirty="0" smtClean="0"/>
              <a:t>2016</a:t>
            </a:r>
            <a:r>
              <a:rPr kumimoji="1" lang="zh-TW" altLang="en-US" dirty="0" smtClean="0"/>
              <a:t>年法國安錫國際動畫影展水晶獎獲獎</a:t>
            </a:r>
            <a:r>
              <a:rPr kumimoji="1" lang="en-US" altLang="zh-TW" dirty="0"/>
              <a:t> 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159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導演小檔案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09800"/>
            <a:ext cx="2640806" cy="3916363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導演</a:t>
            </a:r>
            <a:r>
              <a:rPr lang="en-US" altLang="zh-TW" dirty="0" smtClean="0"/>
              <a:t> </a:t>
            </a:r>
            <a:r>
              <a:rPr lang="zh-TW" altLang="zh-TW" u="sng" dirty="0" smtClean="0"/>
              <a:t>克勞德</a:t>
            </a:r>
            <a:r>
              <a:rPr lang="en-US" altLang="zh-TW" u="sng" dirty="0"/>
              <a:t>.</a:t>
            </a:r>
            <a:r>
              <a:rPr lang="zh-TW" altLang="zh-TW" u="sng" dirty="0" smtClean="0"/>
              <a:t>巴拉斯</a:t>
            </a:r>
            <a:r>
              <a:rPr lang="en-US" altLang="zh-TW" u="sng" dirty="0" smtClean="0"/>
              <a:t> </a:t>
            </a:r>
            <a:r>
              <a:rPr lang="en-US" altLang="zh-TW" dirty="0" smtClean="0"/>
              <a:t>Claude </a:t>
            </a:r>
            <a:r>
              <a:rPr lang="en-US" altLang="zh-TW" dirty="0" err="1"/>
              <a:t>Barras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r>
              <a:rPr lang="en-US" altLang="zh-TW" dirty="0" smtClean="0"/>
              <a:t>1973</a:t>
            </a:r>
            <a:r>
              <a:rPr lang="zh-TW" altLang="zh-TW" dirty="0"/>
              <a:t>年出生於瑞士的謝爾（</a:t>
            </a:r>
            <a:r>
              <a:rPr lang="en-US" altLang="zh-TW" dirty="0" err="1"/>
              <a:t>Sierre</a:t>
            </a:r>
            <a:r>
              <a:rPr lang="zh-TW" altLang="zh-TW" dirty="0"/>
              <a:t>）</a:t>
            </a:r>
            <a:r>
              <a:rPr lang="zh-TW" altLang="zh-TW" dirty="0" smtClean="0"/>
              <a:t>，擁有</a:t>
            </a:r>
            <a:r>
              <a:rPr lang="zh-TW" altLang="zh-TW" dirty="0" smtClean="0">
                <a:solidFill>
                  <a:srgbClr val="990000"/>
                </a:solidFill>
              </a:rPr>
              <a:t>人類學</a:t>
            </a:r>
            <a:r>
              <a:rPr lang="zh-TW" altLang="zh-TW" dirty="0" smtClean="0"/>
              <a:t>與</a:t>
            </a:r>
            <a:r>
              <a:rPr lang="zh-TW" altLang="zh-TW" dirty="0" smtClean="0">
                <a:solidFill>
                  <a:srgbClr val="990000"/>
                </a:solidFill>
              </a:rPr>
              <a:t>數位</a:t>
            </a:r>
            <a:r>
              <a:rPr lang="zh-TW" altLang="zh-TW" dirty="0">
                <a:solidFill>
                  <a:srgbClr val="990000"/>
                </a:solidFill>
              </a:rPr>
              <a:t>影像的文憑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r>
              <a:rPr lang="zh-TW" altLang="zh-TW" dirty="0" smtClean="0"/>
              <a:t>學習</a:t>
            </a:r>
            <a:r>
              <a:rPr lang="zh-TW" altLang="zh-TW" dirty="0" smtClean="0">
                <a:solidFill>
                  <a:srgbClr val="990000"/>
                </a:solidFill>
              </a:rPr>
              <a:t>電腦繪圖</a:t>
            </a:r>
            <a:r>
              <a:rPr lang="zh-TW" altLang="zh-TW" dirty="0"/>
              <a:t>，也在瑞士的日內瓦從事</a:t>
            </a:r>
            <a:r>
              <a:rPr lang="zh-TW" altLang="zh-TW" dirty="0">
                <a:solidFill>
                  <a:srgbClr val="990000"/>
                </a:solidFill>
              </a:rPr>
              <a:t>自由插畫</a:t>
            </a:r>
            <a:r>
              <a:rPr lang="zh-TW" altLang="zh-TW" dirty="0" smtClean="0">
                <a:solidFill>
                  <a:srgbClr val="990000"/>
                </a:solidFill>
              </a:rPr>
              <a:t>家</a:t>
            </a:r>
            <a:r>
              <a:rPr lang="zh-TW" altLang="zh-TW" dirty="0" smtClean="0"/>
              <a:t>的工作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kumimoji="1" lang="zh-TW" altLang="en-US" dirty="0"/>
          </a:p>
        </p:txBody>
      </p:sp>
      <p:pic>
        <p:nvPicPr>
          <p:cNvPr id="5" name="圖片 4" descr="617339122-1024x10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06" y="2158199"/>
            <a:ext cx="5949040" cy="39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8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酷瓜簡約的美學與對白</a:t>
            </a:r>
            <a:endParaRPr kumimoji="1"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199" y="2209800"/>
            <a:ext cx="8320483" cy="3916363"/>
          </a:xfrm>
        </p:spPr>
        <p:txBody>
          <a:bodyPr>
            <a:normAutofit/>
          </a:bodyPr>
          <a:lstStyle/>
          <a:p>
            <a:r>
              <a:rPr kumimoji="1" lang="zh-TW" altLang="en-US" sz="2800" dirty="0" smtClean="0"/>
              <a:t>簡約，其實就是把任何不需要的東西去除，保留精華。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簡約不是弱化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簡約其實不簡單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簡約它給你什麼感覺？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5333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049_0aGzMy_SST3E6U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4" b="89826" l="5636" r="90000">
                        <a14:foregroundMark x1="33091" y1="25581" x2="33091" y2="25581"/>
                        <a14:foregroundMark x1="81091" y1="19477" x2="81091" y2="19477"/>
                        <a14:foregroundMark x1="77636" y1="24128" x2="5636" y2="32558"/>
                        <a14:foregroundMark x1="74364" y1="37209" x2="78909" y2="81105"/>
                        <a14:foregroundMark x1="58727" y1="40988" x2="64182" y2="56105"/>
                        <a14:foregroundMark x1="67091" y1="45640" x2="59091" y2="56105"/>
                        <a14:foregroundMark x1="69455" y1="53488" x2="54545" y2="82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0" y="767622"/>
            <a:ext cx="9203349" cy="57562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99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4757" y="5806010"/>
            <a:ext cx="3642249" cy="711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dirty="0" smtClean="0"/>
              <a:t>Mark Rothko, </a:t>
            </a:r>
            <a:r>
              <a:rPr kumimoji="1" lang="zh-TW" altLang="en-US" dirty="0" smtClean="0"/>
              <a:t>美國畫家</a:t>
            </a:r>
            <a:endParaRPr kumimoji="1" lang="en-US" altLang="zh-TW" dirty="0" smtClean="0"/>
          </a:p>
          <a:p>
            <a:pPr marL="0" indent="0">
              <a:buNone/>
            </a:pPr>
            <a:endParaRPr kumimoji="1" lang="zh-TW" altLang="en-US" dirty="0"/>
          </a:p>
        </p:txBody>
      </p:sp>
      <p:pic>
        <p:nvPicPr>
          <p:cNvPr id="4" name="圖片 3" descr="rothko_r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" y="516400"/>
            <a:ext cx="4384559" cy="5833924"/>
          </a:xfrm>
          <a:prstGeom prst="rect">
            <a:avLst/>
          </a:prstGeom>
        </p:spPr>
      </p:pic>
      <p:pic>
        <p:nvPicPr>
          <p:cNvPr id="5" name="圖片 4" descr="rothko-no-17_195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60" y="111654"/>
            <a:ext cx="4407397" cy="56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9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 descr="Screen Shot 2018-09-20 at 下午3.3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881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3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象徵的運用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a. </a:t>
            </a:r>
            <a:r>
              <a:rPr lang="zh-TW" altLang="zh-TW" sz="2400" dirty="0"/>
              <a:t>有聽過「觸景傷情」、「睹物思人」吧</a:t>
            </a:r>
            <a:r>
              <a:rPr lang="zh-TW" altLang="zh-TW" sz="2400" dirty="0" smtClean="0"/>
              <a:t>？</a:t>
            </a:r>
            <a:endParaRPr lang="en-US" altLang="zh-TW" sz="2400" dirty="0" smtClean="0"/>
          </a:p>
          <a:p>
            <a:r>
              <a:rPr lang="zh-TW" altLang="zh-TW" sz="2400" dirty="0" smtClean="0"/>
              <a:t>影</a:t>
            </a:r>
            <a:r>
              <a:rPr lang="zh-TW" altLang="zh-TW" sz="2400" dirty="0"/>
              <a:t>片中運用許多象徵意義的物件，讓人會聯想到它背後代表的意思，是否能夠列舉影片中的物品與聯想到的人與事呢</a:t>
            </a:r>
            <a:r>
              <a:rPr lang="zh-TW" altLang="zh-TW" sz="2400" dirty="0" smtClean="0"/>
              <a:t>？</a:t>
            </a:r>
            <a:endParaRPr lang="en-US" altLang="zh-TW" sz="2400" dirty="0" smtClean="0"/>
          </a:p>
          <a:p>
            <a:r>
              <a:rPr lang="zh-TW" altLang="zh-TW" sz="2400" dirty="0" smtClean="0"/>
              <a:t>又為什麼</a:t>
            </a:r>
            <a:r>
              <a:rPr lang="zh-TW" altLang="en-US" sz="2400" dirty="0" smtClean="0"/>
              <a:t>電影要用</a:t>
            </a:r>
            <a:r>
              <a:rPr lang="zh-TW" altLang="zh-TW" sz="2400" dirty="0" smtClean="0"/>
              <a:t>這麼多象徵與隱喻呢</a:t>
            </a:r>
            <a:r>
              <a:rPr lang="zh-TW" altLang="zh-TW" sz="2400" dirty="0"/>
              <a:t>？</a:t>
            </a:r>
            <a:endParaRPr lang="en-US" altLang="zh-TW" sz="2400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8963459"/>
      </p:ext>
    </p:extLst>
  </p:cSld>
  <p:clrMapOvr>
    <a:masterClrMapping/>
  </p:clrMapOvr>
</p:sld>
</file>

<file path=ppt/theme/theme1.xml><?xml version="1.0" encoding="utf-8"?>
<a:theme xmlns:a="http://schemas.openxmlformats.org/drawingml/2006/main" name="廣場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廣場.thmx</Template>
  <TotalTime>875</TotalTime>
  <Words>645</Words>
  <Application>Microsoft Macintosh PowerPoint</Application>
  <PresentationFormat>如螢幕大小 (4:3)</PresentationFormat>
  <Paragraphs>95</Paragraphs>
  <Slides>20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廣場</vt:lpstr>
      <vt:lpstr>《酷瓜人生》 </vt:lpstr>
      <vt:lpstr>座談目標：</vt:lpstr>
      <vt:lpstr>關於《酷瓜人生》電影小檔案</vt:lpstr>
      <vt:lpstr>導演小檔案</vt:lpstr>
      <vt:lpstr>酷瓜簡約的美學與對白</vt:lpstr>
      <vt:lpstr>PowerPoint 簡報</vt:lpstr>
      <vt:lpstr>PowerPoint 簡報</vt:lpstr>
      <vt:lpstr>PowerPoint 簡報</vt:lpstr>
      <vt:lpstr>象徵的運用</vt:lpstr>
      <vt:lpstr>風箏與啤酒罐</vt:lpstr>
      <vt:lpstr>PowerPoint 簡報</vt:lpstr>
      <vt:lpstr>PowerPoint 簡報</vt:lpstr>
      <vt:lpstr>PowerPoint 簡報</vt:lpstr>
      <vt:lpstr>PowerPoint 簡報</vt:lpstr>
      <vt:lpstr>你有發現這些符號嗎？</vt:lpstr>
      <vt:lpstr>每個孩子的故事也反映著社會問題：</vt:lpstr>
      <vt:lpstr>關心一個人的方式好多種歐！</vt:lpstr>
      <vt:lpstr>設身處地思考，你可以幫助人！</vt:lpstr>
      <vt:lpstr> 學習培養同理心，培養愛。</vt:lpstr>
      <vt:lpstr>謝謝大家！</vt:lpstr>
    </vt:vector>
  </TitlesOfParts>
  <Company>Stubborn Stone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《酷瓜人生》 </dc:title>
  <dc:creator>Vicky Yen</dc:creator>
  <cp:lastModifiedBy>Vicky Yen</cp:lastModifiedBy>
  <cp:revision>15</cp:revision>
  <dcterms:created xsi:type="dcterms:W3CDTF">2018-09-20T01:45:24Z</dcterms:created>
  <dcterms:modified xsi:type="dcterms:W3CDTF">2018-11-27T03:51:35Z</dcterms:modified>
</cp:coreProperties>
</file>